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2bb28828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2bb28828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2bb28828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2bb28828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2bb28828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2bb28828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2bb28828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2bb28828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2bb28828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2bb28828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7a961dc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7a961dc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2bb28828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2bb28828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2bb28828f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2bb28828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2bb28828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2bb28828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2bb28828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2bb28828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2bb28828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2bb28828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2bb28828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2bb28828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2bb28828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2bb28828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bb28828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2bb28828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2bb28828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2bb28828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2bb28828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2bb28828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eyWatermark-20.png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61819" y="2027476"/>
            <a:ext cx="3182181" cy="31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457200" y="1903444"/>
            <a:ext cx="68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Verdana"/>
              <a:buNone/>
              <a:defRPr b="1" sz="3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57200" y="3220180"/>
            <a:ext cx="6858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rtl="0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742951"/>
            <a:ext cx="2537578" cy="822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1" y="4793743"/>
            <a:ext cx="45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457200" y="57150"/>
            <a:ext cx="8305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  <a:defRPr b="1"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3392782" y="1143001"/>
            <a:ext cx="5294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655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700"/>
              <a:buChar char="─"/>
              <a:defRPr sz="1700"/>
            </a:lvl2pPr>
            <a:lvl3pPr indent="-32385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1500"/>
            </a:lvl3pPr>
            <a:lvl4pPr indent="-31750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o"/>
              <a:defRPr sz="1400"/>
            </a:lvl4pPr>
            <a:lvl5pPr indent="-317500" lvl="4" marL="22860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23850" lvl="5" marL="2743200" rtl="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rtl="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rtl="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rtl="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66" name="Google Shape;66;p12"/>
          <p:cNvSpPr txBox="1"/>
          <p:nvPr>
            <p:ph idx="2" type="body"/>
          </p:nvPr>
        </p:nvSpPr>
        <p:spPr>
          <a:xfrm>
            <a:off x="443917" y="1143000"/>
            <a:ext cx="26736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cxnSp>
        <p:nvCxnSpPr>
          <p:cNvPr id="68" name="Google Shape;68;p12"/>
          <p:cNvCxnSpPr/>
          <p:nvPr/>
        </p:nvCxnSpPr>
        <p:spPr>
          <a:xfrm rot="5400000">
            <a:off x="1835404" y="2685895"/>
            <a:ext cx="2857500" cy="1500"/>
          </a:xfrm>
          <a:prstGeom prst="straightConnector1">
            <a:avLst/>
          </a:prstGeom>
          <a:noFill/>
          <a:ln cap="flat" cmpd="sng" w="15875">
            <a:solidFill>
              <a:srgbClr val="B5B5B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" name="Google Shape;69;p12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2" showMasterSp="0">
  <p:cSld name="Title2">
    <p:bg>
      <p:bgPr>
        <a:solidFill>
          <a:srgbClr val="AB192D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" y="742951"/>
            <a:ext cx="2537579" cy="82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8387" y="2020489"/>
            <a:ext cx="3195614" cy="312917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ctrTitle"/>
          </p:nvPr>
        </p:nvSpPr>
        <p:spPr>
          <a:xfrm>
            <a:off x="457200" y="1903444"/>
            <a:ext cx="68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1" sz="3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457200" y="3220180"/>
            <a:ext cx="6858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Red" showMasterSp="0">
  <p:cSld name="BlankRed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99598" y="800125"/>
            <a:ext cx="3344804" cy="33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8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469106" y="1085850"/>
            <a:ext cx="68580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Verdana"/>
              <a:buNone/>
              <a:defRPr b="1" sz="30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69106" y="2343150"/>
            <a:ext cx="6858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469106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sz="12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greyWatermark-20.png"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61819" y="2027476"/>
            <a:ext cx="3182181" cy="311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─"/>
              <a:defRPr/>
            </a:lvl2pPr>
            <a:lvl3pPr indent="-31750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o"/>
              <a:defRPr/>
            </a:lvl4pPr>
            <a:lvl5pPr indent="-317500" lvl="4" marL="22860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762000" y="1257300"/>
            <a:ext cx="36576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2385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00"/>
              <a:buChar char="─"/>
              <a:defRPr sz="1500"/>
            </a:lvl2pPr>
            <a:lvl3pPr indent="-31750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▪"/>
              <a:defRPr sz="1400"/>
            </a:lvl3pPr>
            <a:lvl4pPr indent="-30480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Char char="o"/>
              <a:defRPr sz="1200"/>
            </a:lvl4pPr>
            <a:lvl5pPr indent="-304800" lvl="4" marL="22860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4648200" y="1257300"/>
            <a:ext cx="36576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2385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00"/>
              <a:buChar char="─"/>
              <a:defRPr sz="1500"/>
            </a:lvl2pPr>
            <a:lvl3pPr indent="-31750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▪"/>
              <a:defRPr sz="1400"/>
            </a:lvl3pPr>
            <a:lvl4pPr indent="-30480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Char char="o"/>
              <a:defRPr sz="1200"/>
            </a:lvl4pPr>
            <a:lvl5pPr indent="-304800" lvl="4" marL="22860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5" name="Google Shape;45;p8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Caption">
  <p:cSld name="Photo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9" name="Google Shape;49;p9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9"/>
          <p:cNvSpPr/>
          <p:nvPr>
            <p:ph idx="2" type="pic"/>
          </p:nvPr>
        </p:nvSpPr>
        <p:spPr>
          <a:xfrm>
            <a:off x="457200" y="1143000"/>
            <a:ext cx="5867400" cy="34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6553200" y="1143000"/>
            <a:ext cx="21336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500"/>
              <a:buFont typeface="Verdana"/>
              <a:buNone/>
              <a:defRPr sz="1500"/>
            </a:lvl1pPr>
            <a:lvl2pPr indent="-3175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─"/>
              <a:defRPr sz="1400"/>
            </a:lvl2pPr>
            <a:lvl3pPr indent="-30480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29845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Char char="o"/>
              <a:defRPr sz="1100"/>
            </a:lvl4pPr>
            <a:lvl5pPr indent="-298450" lvl="4" marL="22860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762000" y="1122552"/>
            <a:ext cx="3657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762000" y="1662300"/>
            <a:ext cx="3657600" cy="29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  <a:defRPr sz="1500"/>
            </a:lvl1pPr>
            <a:lvl2pPr indent="-3175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─"/>
              <a:defRPr sz="1400"/>
            </a:lvl2pPr>
            <a:lvl3pPr indent="-30480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29845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Char char="o"/>
              <a:defRPr sz="1100"/>
            </a:lvl4pPr>
            <a:lvl5pPr indent="-298450" lvl="4" marL="22860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6" name="Google Shape;56;p10"/>
          <p:cNvSpPr txBox="1"/>
          <p:nvPr>
            <p:ph idx="3" type="body"/>
          </p:nvPr>
        </p:nvSpPr>
        <p:spPr>
          <a:xfrm>
            <a:off x="4648200" y="1122552"/>
            <a:ext cx="3657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57" name="Google Shape;57;p10"/>
          <p:cNvSpPr txBox="1"/>
          <p:nvPr>
            <p:ph idx="4" type="body"/>
          </p:nvPr>
        </p:nvSpPr>
        <p:spPr>
          <a:xfrm>
            <a:off x="4648200" y="1662300"/>
            <a:ext cx="3657600" cy="29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  <a:defRPr sz="1500"/>
            </a:lvl1pPr>
            <a:lvl2pPr indent="-3175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─"/>
              <a:defRPr sz="1400"/>
            </a:lvl2pPr>
            <a:lvl3pPr indent="-30480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29845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Char char="o"/>
              <a:defRPr sz="1100"/>
            </a:lvl4pPr>
            <a:lvl5pPr indent="-298450" lvl="4" marL="22860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  <a:defRPr b="1" i="0" sz="2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Verdana"/>
              <a:buChar char="─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17500" lvl="2" marL="13716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04800" lvl="3" marL="18288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ourier New"/>
              <a:buChar char="o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04800" lvl="4" marL="22860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57200" y="926225"/>
            <a:ext cx="8686800" cy="3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5486400" y="4800600"/>
            <a:ext cx="3352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Worcester Polytechnic Institute</a:t>
            </a:r>
            <a:endParaRPr sz="1100"/>
          </a:p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Relationship Id="rId8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997" y="0"/>
            <a:ext cx="343000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>
            <p:ph type="ctrTitle"/>
          </p:nvPr>
        </p:nvSpPr>
        <p:spPr>
          <a:xfrm>
            <a:off x="0" y="1428744"/>
            <a:ext cx="6858000" cy="1143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Pokemon for Machine Learning </a:t>
            </a:r>
            <a:endParaRPr/>
          </a:p>
        </p:txBody>
      </p:sp>
      <p:sp>
        <p:nvSpPr>
          <p:cNvPr id="76" name="Google Shape;76;p13"/>
          <p:cNvSpPr txBox="1"/>
          <p:nvPr>
            <p:ph idx="1" type="subTitle"/>
          </p:nvPr>
        </p:nvSpPr>
        <p:spPr>
          <a:xfrm>
            <a:off x="-722625" y="2740680"/>
            <a:ext cx="6858000" cy="74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45720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By Enbo Tian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Type I and II</a:t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6798"/>
            <a:ext cx="7650815" cy="41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250" y="994050"/>
            <a:ext cx="7089450" cy="378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Correlation and Heatmap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6500"/>
            <a:ext cx="4572001" cy="42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975" y="1251313"/>
            <a:ext cx="5085825" cy="35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Methodology </a:t>
            </a:r>
            <a:r>
              <a:rPr b="0" lang="zh-CN" sz="1800">
                <a:solidFill>
                  <a:schemeClr val="dk1"/>
                </a:solidFill>
              </a:rPr>
              <a:t>(Total vs Catch Rate)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Linear Regression 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R^2 Score : 0.545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422" y="1571850"/>
            <a:ext cx="4786050" cy="290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Methodology </a:t>
            </a:r>
            <a:r>
              <a:rPr b="0" lang="zh-CN" sz="1800">
                <a:solidFill>
                  <a:schemeClr val="dk1"/>
                </a:solidFill>
              </a:rPr>
              <a:t>(Total vs Catch Rate)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KNN (K =3)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2" y="1488802"/>
            <a:ext cx="8686800" cy="307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950" y="152400"/>
            <a:ext cx="46899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Methodology </a:t>
            </a:r>
            <a:r>
              <a:rPr b="0" lang="zh-CN" sz="1800">
                <a:solidFill>
                  <a:schemeClr val="dk1"/>
                </a:solidFill>
              </a:rPr>
              <a:t>(Total vs Catch Rate)</a:t>
            </a:r>
            <a:endParaRPr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Logistic Regression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642" y="961625"/>
            <a:ext cx="5833162" cy="41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TSNE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8" y="988325"/>
            <a:ext cx="6448425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Methodology(isLegendary vs Catch Rate)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457200" y="931425"/>
            <a:ext cx="8229600" cy="348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Logistic Regression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13" y="1224588"/>
            <a:ext cx="7458075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320775"/>
            <a:ext cx="8382000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788" y="1531625"/>
            <a:ext cx="721995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788" y="1846163"/>
            <a:ext cx="7591425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800" y="2071213"/>
            <a:ext cx="6781800" cy="3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04213" y="1102800"/>
            <a:ext cx="6619875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62250" y="1541150"/>
            <a:ext cx="607695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Conclusion</a:t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Logistic Regression: 			0.9445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K Nearest Neighbors:	 		0.9567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Support Vector Machine :		0.9289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Decision Tree: 					0.9879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Random Forest:				0.9879		</a:t>
            </a:r>
            <a:r>
              <a:rPr lang="zh-CN">
                <a:solidFill>
                  <a:srgbClr val="FF0000"/>
                </a:solidFill>
              </a:rPr>
              <a:t>👍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Gaussian Naive Bayes:			0.6412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Stochastic Gradient Descent:	0.9203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Introduction and Literature Review</a:t>
            </a:r>
            <a:endParaRPr/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457200" y="1143000"/>
            <a:ext cx="8493000" cy="348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90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Found by Nintendo in 1996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Began as Pockect Monster: Red and Green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Famous as Pokemon Go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estimated to be the highest-grossing media frachise of all time</a:t>
            </a:r>
            <a:endParaRPr sz="2000"/>
          </a:p>
          <a:p>
            <a:pPr indent="0" lvl="0" marL="457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Introduction and Literature Review</a:t>
            </a:r>
            <a:endParaRPr/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5750"/>
            <a:ext cx="478155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19125"/>
            <a:ext cx="453390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Generation of Pokemon</a:t>
            </a:r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959626"/>
            <a:ext cx="7771314" cy="3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37125"/>
            <a:ext cx="8554549" cy="273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62538"/>
            <a:ext cx="9144002" cy="22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105543"/>
            <a:ext cx="9144000" cy="196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435994"/>
            <a:ext cx="9144000" cy="1573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Evolution</a:t>
            </a:r>
            <a:endParaRPr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" y="863525"/>
            <a:ext cx="4556986" cy="42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308" y="0"/>
            <a:ext cx="439138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626" y="438772"/>
            <a:ext cx="5515375" cy="4704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Source</a:t>
            </a:r>
            <a:endParaRPr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3458" lvl="0" marL="53340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9"/>
              <a:buChar char="●"/>
            </a:pPr>
            <a:r>
              <a:rPr lang="zh-CN" sz="1808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Number. Pokémon ID in the Pokédex.</a:t>
            </a:r>
            <a:endParaRPr sz="1808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3458" lvl="0" marL="533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9"/>
              <a:buChar char="●"/>
            </a:pPr>
            <a:r>
              <a:rPr lang="zh-CN" sz="1808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Name. Name of the Pokémon.</a:t>
            </a:r>
            <a:endParaRPr sz="1808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3458" lvl="0" marL="533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9"/>
              <a:buChar char="●"/>
            </a:pPr>
            <a:r>
              <a:rPr lang="zh-CN" sz="1808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Type_1. Primary type.</a:t>
            </a:r>
            <a:endParaRPr sz="1808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3458" lvl="0" marL="533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9"/>
              <a:buChar char="●"/>
            </a:pPr>
            <a:r>
              <a:rPr lang="zh-CN" sz="1808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Type_2. Second type, in case the Pokémon has it.</a:t>
            </a:r>
            <a:endParaRPr sz="1808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3458" lvl="0" marL="533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9"/>
              <a:buChar char="●"/>
            </a:pPr>
            <a:r>
              <a:rPr lang="zh-CN" sz="1808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Total. Sum of all the base stats (Health Points, Attack, Defense, Special Attack, Special Defense, and Speed).</a:t>
            </a:r>
            <a:endParaRPr sz="1808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3458" lvl="0" marL="533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9"/>
              <a:buChar char="●"/>
            </a:pPr>
            <a:r>
              <a:rPr lang="zh-CN" sz="1808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HP. Base Health Points.</a:t>
            </a:r>
            <a:endParaRPr sz="1808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3458" lvl="0" marL="533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9"/>
              <a:buChar char="●"/>
            </a:pPr>
            <a:r>
              <a:rPr lang="zh-CN" sz="1808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Attack. Base Attack.</a:t>
            </a:r>
            <a:endParaRPr sz="1808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3458" lvl="0" marL="533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9"/>
              <a:buChar char="●"/>
            </a:pPr>
            <a:r>
              <a:rPr lang="zh-CN" sz="1808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Defense. Base Defense.</a:t>
            </a:r>
            <a:endParaRPr sz="1808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3458" lvl="0" marL="533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9"/>
              <a:buChar char="●"/>
            </a:pPr>
            <a:r>
              <a:rPr lang="zh-CN" sz="1808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Sp_Atk. Base Special Attack.</a:t>
            </a:r>
            <a:endParaRPr sz="1808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3458" lvl="0" marL="533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9"/>
              <a:buChar char="●"/>
            </a:pPr>
            <a:r>
              <a:rPr lang="zh-CN" sz="1808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Sp_Def. Base Special Defense.</a:t>
            </a:r>
            <a:endParaRPr sz="1808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3458" lvl="0" marL="533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9"/>
              <a:buChar char="●"/>
            </a:pPr>
            <a:r>
              <a:rPr lang="zh-CN" sz="1808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Speed. Base Speed.</a:t>
            </a:r>
            <a:endParaRPr sz="1808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27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708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Source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-323293" lvl="0" marL="533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5964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Generation. Number of the generation when the Pokémon was introduced.</a:t>
            </a:r>
            <a:endParaRPr sz="5964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293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5964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isLegendary</a:t>
            </a:r>
            <a:r>
              <a:rPr lang="zh-CN" sz="5964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Boolean that indicates whether the Pokémon is Legendary or not.</a:t>
            </a:r>
            <a:endParaRPr sz="5964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293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5964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Color. Color of the Pokémon according to the Pokédex.</a:t>
            </a:r>
            <a:endParaRPr sz="5964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293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5964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hasGender. Boolean that indicates if the Pokémon can be classified as female or male.</a:t>
            </a:r>
            <a:endParaRPr sz="5964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293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5964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Pr_male. In case the Pokémon has Gender, the probability of its being male. The probability of being female is, of course, 1 minus this value.</a:t>
            </a:r>
            <a:endParaRPr sz="5964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293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5964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Egg</a:t>
            </a:r>
            <a:r>
              <a:rPr i="1" lang="zh-CN" sz="5964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lang="zh-CN" sz="5964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Egg Group of the Pokémon.</a:t>
            </a:r>
            <a:endParaRPr sz="5964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293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5964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Egg</a:t>
            </a:r>
            <a:r>
              <a:rPr i="1" lang="zh-CN" sz="5964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lang="zh-CN" sz="5964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Second Egg Group of the Pokémon, in case it has two.</a:t>
            </a:r>
            <a:endParaRPr sz="5964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293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5964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hasMegaEvolution. Boolean that indicates whether the Pokémon is able to Mega-evolve or not.</a:t>
            </a:r>
            <a:endParaRPr sz="5964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293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5964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Height_m. Height of the Pokémon, in meters.</a:t>
            </a:r>
            <a:endParaRPr sz="5964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293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5964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Weight_kg. Weight of the Pokémon, in kilograms.</a:t>
            </a:r>
            <a:endParaRPr sz="5964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293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5964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Catch_Rate</a:t>
            </a:r>
            <a:r>
              <a:rPr lang="zh-CN" sz="5964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Catch Rate.</a:t>
            </a:r>
            <a:endParaRPr sz="5964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293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5964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Body_Style. Body Style of the Pokémon according to the Pokédex.</a:t>
            </a:r>
            <a:endParaRPr sz="5964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Source</a:t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7975"/>
            <a:ext cx="9144000" cy="30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0" y="12750"/>
            <a:ext cx="37835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Explore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969324"/>
            <a:ext cx="4710067" cy="40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PI-White">
  <a:themeElements>
    <a:clrScheme name="Custom 56">
      <a:dk1>
        <a:srgbClr val="000000"/>
      </a:dk1>
      <a:lt1>
        <a:srgbClr val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